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087" autoAdjust="0"/>
  </p:normalViewPr>
  <p:slideViewPr>
    <p:cSldViewPr snapToGrid="0">
      <p:cViewPr>
        <p:scale>
          <a:sx n="67" d="100"/>
          <a:sy n="67" d="100"/>
        </p:scale>
        <p:origin x="-64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5D34D-B7FF-40D7-97C6-7A06A85610C9}" type="datetimeFigureOut">
              <a:rPr lang="en-US" smtClean="0"/>
              <a:t>8/25/2020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D7F10-0F19-469A-B6F1-F0F4CD5E0A26}" type="slidenum">
              <a:rPr lang="en-US" smtClean="0"/>
              <a:t>‹#›</a:t>
            </a:fld>
            <a:endParaRPr lang="en-US"/>
          </a:p>
        </p:txBody>
      </p:sp>
    </p:spTree>
    <p:extLst>
      <p:ext uri="{BB962C8B-B14F-4D97-AF65-F5344CB8AC3E}">
        <p14:creationId xmlns:p14="http://schemas.microsoft.com/office/powerpoint/2010/main" val="422301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Employees share their personal experiences and practices during special occasions like festive seasons</a:t>
            </a:r>
            <a:r>
              <a:rPr lang="en-US" sz="1800" dirty="0" smtClean="0">
                <a:solidFill>
                  <a:srgbClr val="222222"/>
                </a:solidFill>
                <a:latin typeface="Calibri" panose="020F0502020204030204" pitchFamily="34" charset="0"/>
                <a:ea typeface="Calibri" panose="020F0502020204030204" pitchFamily="34" charset="0"/>
                <a:cs typeface="Times New Roman" panose="02020603050405020304" pitchFamily="18" charset="0"/>
              </a:rPr>
              <a:t> </a:t>
            </a:r>
            <a:r>
              <a:rPr lang="en-US" sz="18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Machado &amp; In </a:t>
            </a:r>
            <a:r>
              <a:rPr lang="en-US" sz="1800" dirty="0" err="1"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Davim</a:t>
            </a:r>
            <a:r>
              <a:rPr lang="en-US" sz="18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2017)</a:t>
            </a:r>
            <a:r>
              <a:rPr lang="en-US" sz="1800" dirty="0" smtClean="0">
                <a:solidFill>
                  <a:srgbClr val="222222"/>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This engagement drives them to have a strong working bond that benefits the organization.</a:t>
            </a:r>
          </a:p>
          <a:p>
            <a:pPr marL="0" marR="0" lvl="2"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organization, through e</a:t>
            </a:r>
            <a:r>
              <a:rPr lang="en-US" sz="1200" dirty="0" smtClean="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mbracing diversity has encouraged graduates from higher institutions that practiced diversity to apply for the advertised positions since they will progress with their diverse culture inclusivity. </a:t>
            </a:r>
            <a:endParaRPr lang="x-none" sz="1200" smtClean="0">
              <a:effectLst/>
              <a:latin typeface="Helvetica" panose="020B0604020202020204" pitchFamily="34" charset="0"/>
              <a:ea typeface="Calibri" panose="020F0502020204030204" pitchFamily="34" charset="0"/>
              <a:cs typeface="Times New Roman" panose="02020603050405020304" pitchFamily="18" charset="0"/>
            </a:endParaRPr>
          </a:p>
          <a:p>
            <a:pPr marL="0" marR="0" lvl="2" indent="0" algn="l" defTabSz="914400" rtl="0" eaLnBrk="1" fontAlgn="auto" latinLnBrk="0" hangingPunct="1">
              <a:lnSpc>
                <a:spcPct val="100000"/>
              </a:lnSpc>
              <a:spcBef>
                <a:spcPts val="0"/>
              </a:spcBef>
              <a:spcAft>
                <a:spcPts val="0"/>
              </a:spcAft>
              <a:buClrTx/>
              <a:buSzTx/>
              <a:buFontTx/>
              <a:buNone/>
              <a:tabLst/>
              <a:defRPr/>
            </a:pPr>
            <a:endParaRPr lang="x-none" smtClean="0">
              <a:effectLst/>
              <a:latin typeface="Helvetica"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4E7D7F10-0F19-469A-B6F1-F0F4CD5E0A26}" type="slidenum">
              <a:rPr lang="en-US" smtClean="0"/>
              <a:t>10</a:t>
            </a:fld>
            <a:endParaRPr lang="en-US"/>
          </a:p>
        </p:txBody>
      </p:sp>
    </p:spTree>
    <p:extLst>
      <p:ext uri="{BB962C8B-B14F-4D97-AF65-F5344CB8AC3E}">
        <p14:creationId xmlns:p14="http://schemas.microsoft.com/office/powerpoint/2010/main" val="1520323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AB9B39-17DA-4A93-8C31-05C70396B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000CE35F-95C2-4273-B082-180C94192C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7CDA4DA0-4B23-41B1-934A-FDE85EC219F0}"/>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79CF9B15-9993-4B84-8D1B-5569E51C9AE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C21436F1-C18B-48F9-9F24-3E0BD5B94B8A}"/>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94858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C46CF-6FD1-4276-A99C-9D57917F96F1}"/>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6EB7741E-4907-41C2-89E5-F90AE7D899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B61BA3A6-6615-4878-9FB2-5B93592B0C56}"/>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5F4B3447-76ED-4AB2-9A09-1ED54B53AD5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531FDFA6-6EF5-4309-8D74-70ACAEDE73F3}"/>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864304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1D27E-E659-4127-9E4C-3675AAA7B7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01E4FFE4-430A-4AFB-B2FF-60518F0168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CE7EB11-DDB2-4131-A168-CF9E2F54A22A}"/>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E2A0814B-61CA-41F0-A14A-A665E27A8A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2C670C3-3969-4750-918E-86C99C42A571}"/>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67408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151EAA-6F51-4C20-ADF3-C9841D2C7CB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8C3A2F94-70CB-46ED-9E84-D580C09181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E4364DA3-5641-4F46-A2C8-6DBDDC062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930CD5D6-49F9-4585-B57A-7A515EE6C6CB}"/>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6" name="Footer Placeholder 5">
            <a:extLst>
              <a:ext uri="{FF2B5EF4-FFF2-40B4-BE49-F238E27FC236}">
                <a16:creationId xmlns:a16="http://schemas.microsoft.com/office/drawing/2014/main" xmlns="" id="{47D9C191-4080-4AC0-B07F-BE4316163E63}"/>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6294B82-E368-49F4-8E2E-20AAD3410DC0}"/>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822996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FE9F73-EA23-4429-A27D-72A98662F56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EA13CCBC-DFBB-4665-A319-B93C435913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64BEF559-0F81-491F-A8B6-5DB5A1AA6F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657C252F-2733-4F32-9AB1-AC03C2915E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8FC3739-E038-467F-A49D-B1D8CBABDC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09A9C084-4860-471A-96F7-CCDB86A715AC}"/>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8" name="Footer Placeholder 7">
            <a:extLst>
              <a:ext uri="{FF2B5EF4-FFF2-40B4-BE49-F238E27FC236}">
                <a16:creationId xmlns:a16="http://schemas.microsoft.com/office/drawing/2014/main" xmlns="" id="{A312E23E-A0A4-4A9C-B3D7-15395170E423}"/>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5A1CB479-6EA8-48B6-B0D4-C60D28F98988}"/>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73841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F4ED5-C1B3-4BFE-9BDB-F3C89569C49E}"/>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E2A02721-E955-4050-98D6-4E84FA6F6CE3}"/>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4" name="Footer Placeholder 3">
            <a:extLst>
              <a:ext uri="{FF2B5EF4-FFF2-40B4-BE49-F238E27FC236}">
                <a16:creationId xmlns:a16="http://schemas.microsoft.com/office/drawing/2014/main" xmlns="" id="{93843FA0-A142-462D-B388-711C2776F36F}"/>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B8C5E178-88BF-40D0-BEC5-567FD13FBEAE}"/>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64011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B387A8A-C7C1-4153-9765-E496F3CA0FA5}"/>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3" name="Footer Placeholder 2">
            <a:extLst>
              <a:ext uri="{FF2B5EF4-FFF2-40B4-BE49-F238E27FC236}">
                <a16:creationId xmlns:a16="http://schemas.microsoft.com/office/drawing/2014/main" xmlns="" id="{26ED0FAB-6511-4696-AA97-AC2C2509E997}"/>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061F33DE-214F-468F-9B57-474C032DC224}"/>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08035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2B105C-B918-4AD6-94E6-1A045D2C86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43F82180-ACB1-4CF2-8303-2103BC406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83405AA7-3D65-486B-A855-04627980B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5B4C204-32CA-471B-85EF-203A8582B36C}"/>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6" name="Footer Placeholder 5">
            <a:extLst>
              <a:ext uri="{FF2B5EF4-FFF2-40B4-BE49-F238E27FC236}">
                <a16:creationId xmlns:a16="http://schemas.microsoft.com/office/drawing/2014/main" xmlns="" id="{1286F8D9-00B3-4884-B575-25817E1225AE}"/>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093775D-4858-4968-AD81-ABFBECAAE4FF}"/>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71016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DDEFA9-925A-48C4-870F-B61B9A65EC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AD3E2E5D-4506-4875-B7F0-E4A3718AE7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2AC5E828-3E5E-420D-8695-3A8D9E088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920D7FA-88B9-4426-AB06-208745A2631F}"/>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6" name="Footer Placeholder 5">
            <a:extLst>
              <a:ext uri="{FF2B5EF4-FFF2-40B4-BE49-F238E27FC236}">
                <a16:creationId xmlns:a16="http://schemas.microsoft.com/office/drawing/2014/main" xmlns="" id="{63D13946-CF03-4911-BCED-7BED0FFE817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C1BE5CB-7777-4EB0-BFDF-A89C55BE77AD}"/>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674160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768D84-8548-464D-85C6-AA73D3D6C586}"/>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E8BA6A3C-2C04-43FA-95F9-20FDD1C165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7BB0C997-926D-4A87-8376-9DEE7EF6489F}"/>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1FE2A25D-207E-4167-A761-ACACC6918A0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D4DF7784-92A3-40C2-AE60-712C0421A81D}"/>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767525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4A653A1-DEB2-46DD-A7B2-0F0E46FEC7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41257555-D026-447A-8EFC-A248237E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820A74FA-64C9-4B7B-8A4F-87C2690EA513}"/>
              </a:ext>
            </a:extLst>
          </p:cNvPr>
          <p:cNvSpPr>
            <a:spLocks noGrp="1"/>
          </p:cNvSpPr>
          <p:nvPr>
            <p:ph type="dt" sz="half" idx="10"/>
          </p:nvPr>
        </p:nvSpPr>
        <p:spPr/>
        <p:txBody>
          <a:body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F9244635-C622-4540-BCEC-EA7C49053CB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AB790108-B6F2-4E5B-ABAA-FE56A98DB201}"/>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09414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2E1E41D-F065-47D9-AB56-10D7A3B27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6B89F33F-AEB9-4774-96A7-278E8B2E8B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1F47B58-93F0-4972-B558-B123E705C2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FD3089-D2AD-4EF9-BC17-47CD21E39468}" type="datetimeFigureOut">
              <a:rPr lang="x-none" smtClean="0"/>
              <a:t>8/25/2020</a:t>
            </a:fld>
            <a:endParaRPr lang="x-none"/>
          </a:p>
        </p:txBody>
      </p:sp>
      <p:sp>
        <p:nvSpPr>
          <p:cNvPr id="5" name="Footer Placeholder 4">
            <a:extLst>
              <a:ext uri="{FF2B5EF4-FFF2-40B4-BE49-F238E27FC236}">
                <a16:creationId xmlns:a16="http://schemas.microsoft.com/office/drawing/2014/main" xmlns="" id="{339FC45F-3212-428B-A554-547B79C90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684718FC-14BA-4771-BA1A-F65F30AC55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8AAC42-4CE0-4FF0-A705-845A74639F92}" type="slidenum">
              <a:rPr lang="x-none" smtClean="0"/>
              <a:t>‹#›</a:t>
            </a:fld>
            <a:endParaRPr lang="x-none"/>
          </a:p>
        </p:txBody>
      </p:sp>
    </p:spTree>
    <p:extLst>
      <p:ext uri="{BB962C8B-B14F-4D97-AF65-F5344CB8AC3E}">
        <p14:creationId xmlns:p14="http://schemas.microsoft.com/office/powerpoint/2010/main" val="2543544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EEB6A3-1375-4C5C-B48F-0AF1D81D9409}"/>
              </a:ext>
            </a:extLst>
          </p:cNvPr>
          <p:cNvSpPr>
            <a:spLocks noGrp="1"/>
          </p:cNvSpPr>
          <p:nvPr>
            <p:ph type="ctrTitle"/>
          </p:nvPr>
        </p:nvSpPr>
        <p:spPr>
          <a:xfrm>
            <a:off x="1524000" y="1122363"/>
            <a:ext cx="9144000" cy="1335087"/>
          </a:xfrm>
        </p:spPr>
        <p:txBody>
          <a:bodyPr/>
          <a:lstStyle/>
          <a:p>
            <a:r>
              <a:rPr lang="en-US" dirty="0" smtClean="0"/>
              <a:t>Age Demographics</a:t>
            </a:r>
            <a:endParaRPr lang="x-none" dirty="0"/>
          </a:p>
        </p:txBody>
      </p:sp>
      <p:sp>
        <p:nvSpPr>
          <p:cNvPr id="3" name="Subtitle 2">
            <a:extLst>
              <a:ext uri="{FF2B5EF4-FFF2-40B4-BE49-F238E27FC236}">
                <a16:creationId xmlns:a16="http://schemas.microsoft.com/office/drawing/2014/main" xmlns="" id="{79743B4F-4689-4F9A-98C8-0D7174D5858A}"/>
              </a:ext>
            </a:extLst>
          </p:cNvPr>
          <p:cNvSpPr>
            <a:spLocks noGrp="1"/>
          </p:cNvSpPr>
          <p:nvPr>
            <p:ph type="subTitle" idx="1"/>
          </p:nvPr>
        </p:nvSpPr>
        <p:spPr>
          <a:xfrm>
            <a:off x="1524000" y="2905125"/>
            <a:ext cx="9144000" cy="3230631"/>
          </a:xfrm>
        </p:spPr>
        <p:txBody>
          <a:bodyPr>
            <a:normAutofit/>
          </a:bodyPr>
          <a:lstStyle/>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Name</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Institution of Affiliation</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Professor</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Date</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1962884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33ECFD-F30C-4000-A200-5BE8E3656452}"/>
              </a:ext>
            </a:extLst>
          </p:cNvPr>
          <p:cNvSpPr>
            <a:spLocks noGrp="1"/>
          </p:cNvSpPr>
          <p:nvPr>
            <p:ph type="title"/>
          </p:nvPr>
        </p:nvSpPr>
        <p:spPr/>
        <p:txBody>
          <a:bodyPr/>
          <a:lstStyle/>
          <a:p>
            <a:pPr algn="ctr"/>
            <a:r>
              <a:rPr lang="en-US" dirty="0" smtClean="0"/>
              <a:t>Age Demographics</a:t>
            </a:r>
            <a:endParaRPr lang="x-none" dirty="0"/>
          </a:p>
        </p:txBody>
      </p:sp>
      <p:sp>
        <p:nvSpPr>
          <p:cNvPr id="3" name="Content Placeholder 2">
            <a:extLst>
              <a:ext uri="{FF2B5EF4-FFF2-40B4-BE49-F238E27FC236}">
                <a16:creationId xmlns:a16="http://schemas.microsoft.com/office/drawing/2014/main" xmlns="" id="{DA0419A8-F2D7-40BE-9023-A173065B478B}"/>
              </a:ext>
            </a:extLst>
          </p:cNvPr>
          <p:cNvSpPr>
            <a:spLocks noGrp="1"/>
          </p:cNvSpPr>
          <p:nvPr>
            <p:ph idx="1"/>
          </p:nvPr>
        </p:nvSpPr>
        <p:spPr/>
        <p:txBody>
          <a:bodyPr>
            <a:normAutofit lnSpcReduction="10000"/>
          </a:bodyPr>
          <a:lstStyle/>
          <a:p>
            <a:r>
              <a:rPr lang="en-US" dirty="0"/>
              <a:t>Diversity in age demographics is an asset to the Fig Technologies company. </a:t>
            </a:r>
          </a:p>
          <a:p>
            <a:r>
              <a:rPr lang="en-US" dirty="0"/>
              <a:t>The young workers help the organization to run activities that require accuracy, speed and innovative ideas.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Machado &amp; In Davim, 2017)</a:t>
            </a:r>
            <a:r>
              <a:rPr lang="en-US" dirty="0"/>
              <a:t>.</a:t>
            </a:r>
          </a:p>
          <a:p>
            <a:r>
              <a:rPr lang="en-US" dirty="0"/>
              <a:t>The old workers help the new recruits to adapt to the working environment and their wisdom rich ideas and knowledge enable the organization managers to solve problems that may arise.</a:t>
            </a:r>
          </a:p>
          <a:p>
            <a:r>
              <a:rPr lang="en-US" dirty="0"/>
              <a:t>According to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&amp;</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Ward, (2011), t</a:t>
            </a:r>
            <a:r>
              <a:rPr lang="en-US" dirty="0"/>
              <a:t>he middle age workers act as an interface between the young workers and the old employees. They can engage both in creation of innovative ideas and modulators of the control of the old workers. </a:t>
            </a:r>
            <a:endParaRPr lang="x-none" dirty="0"/>
          </a:p>
        </p:txBody>
      </p:sp>
    </p:spTree>
    <p:extLst>
      <p:ext uri="{BB962C8B-B14F-4D97-AF65-F5344CB8AC3E}">
        <p14:creationId xmlns:p14="http://schemas.microsoft.com/office/powerpoint/2010/main" val="1489169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CDAF63-ED31-4149-8F30-C999FA171607}"/>
              </a:ext>
            </a:extLst>
          </p:cNvPr>
          <p:cNvSpPr>
            <a:spLocks noGrp="1"/>
          </p:cNvSpPr>
          <p:nvPr>
            <p:ph type="title"/>
          </p:nvPr>
        </p:nvSpPr>
        <p:spPr/>
        <p:txBody>
          <a:bodyPr/>
          <a:lstStyle/>
          <a:p>
            <a:pPr algn="ctr"/>
            <a:r>
              <a:rPr lang="en-US" dirty="0"/>
              <a:t>Advances in Fig Technologies Organizational </a:t>
            </a:r>
            <a:r>
              <a:rPr lang="en-US" dirty="0" smtClean="0"/>
              <a:t>Diversity</a:t>
            </a:r>
            <a:endParaRPr lang="x-none" dirty="0"/>
          </a:p>
        </p:txBody>
      </p:sp>
      <p:sp>
        <p:nvSpPr>
          <p:cNvPr id="3" name="Content Placeholder 2">
            <a:extLst>
              <a:ext uri="{FF2B5EF4-FFF2-40B4-BE49-F238E27FC236}">
                <a16:creationId xmlns:a16="http://schemas.microsoft.com/office/drawing/2014/main" xmlns="" id="{FE648010-286C-4EBC-A706-A4FAAAB0C279}"/>
              </a:ext>
            </a:extLst>
          </p:cNvPr>
          <p:cNvSpPr>
            <a:spLocks noGrp="1"/>
          </p:cNvSpPr>
          <p:nvPr>
            <p:ph idx="1"/>
          </p:nvPr>
        </p:nvSpPr>
        <p:spPr/>
        <p:txBody>
          <a:bodyPr>
            <a:normAutofit/>
          </a:bodyPr>
          <a:lstStyle/>
          <a:p>
            <a:r>
              <a:rPr lang="en-US" dirty="0"/>
              <a:t>Fig Technologies has embraced the age demographics since its employees consist all sets of people of the working age. Its employees lie in the following age brackets:</a:t>
            </a:r>
          </a:p>
          <a:p>
            <a:endParaRPr lang="en-US" dirty="0"/>
          </a:p>
          <a:p>
            <a:endParaRPr lang="en-US" sz="1800" dirty="0">
              <a:solidFill>
                <a:srgbClr val="000000"/>
              </a:solidFill>
              <a:effectLst/>
              <a:latin typeface="Times New Roman" panose="02020603050405020304" pitchFamily="18" charset="0"/>
              <a:ea typeface="Calibri" panose="020F0502020204030204" pitchFamily="34" charset="0"/>
            </a:endParaRPr>
          </a:p>
          <a:p>
            <a:endParaRPr lang="en-US" sz="1800" dirty="0">
              <a:solidFill>
                <a:srgbClr val="000000"/>
              </a:solidFill>
              <a:latin typeface="Times New Roman" panose="02020603050405020304" pitchFamily="18" charset="0"/>
              <a:ea typeface="Calibri" panose="020F0502020204030204" pitchFamily="34" charset="0"/>
            </a:endParaRPr>
          </a:p>
          <a:p>
            <a:endParaRPr lang="en-US" sz="1800" dirty="0">
              <a:solidFill>
                <a:srgbClr val="000000"/>
              </a:solidFill>
              <a:effectLst/>
              <a:latin typeface="Times New Roman" panose="02020603050405020304" pitchFamily="18" charset="0"/>
              <a:ea typeface="Calibri" panose="020F0502020204030204" pitchFamily="34" charset="0"/>
            </a:endParaRPr>
          </a:p>
          <a:p>
            <a:endParaRPr lang="en-US" sz="1800" dirty="0">
              <a:solidFill>
                <a:srgbClr val="000000"/>
              </a:solidFill>
              <a:latin typeface="Times New Roman" panose="02020603050405020304" pitchFamily="18" charset="0"/>
              <a:ea typeface="Calibri" panose="020F0502020204030204" pitchFamily="34" charset="0"/>
            </a:endParaRPr>
          </a:p>
          <a:p>
            <a:endParaRPr lang="en-US" sz="1800" dirty="0">
              <a:solidFill>
                <a:srgbClr val="000000"/>
              </a:solidFill>
              <a:effectLst/>
              <a:latin typeface="Times New Roman" panose="02020603050405020304" pitchFamily="18" charset="0"/>
              <a:ea typeface="Calibri" panose="020F0502020204030204" pitchFamily="34" charset="0"/>
            </a:endParaRPr>
          </a:p>
          <a:p>
            <a:r>
              <a:rPr lang="en-US" sz="1800" dirty="0">
                <a:solidFill>
                  <a:srgbClr val="000000"/>
                </a:solidFill>
                <a:effectLst/>
                <a:latin typeface="Times New Roman" panose="02020603050405020304" pitchFamily="18" charset="0"/>
                <a:ea typeface="Calibri" panose="020F0502020204030204" pitchFamily="34" charset="0"/>
              </a:rPr>
              <a:t>The largest proportion of employees consists of workers from the age of 35-55 years. </a:t>
            </a:r>
          </a:p>
          <a:p>
            <a:endParaRPr lang="en-US" sz="18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Table 4">
            <a:extLst>
              <a:ext uri="{FF2B5EF4-FFF2-40B4-BE49-F238E27FC236}">
                <a16:creationId xmlns:a16="http://schemas.microsoft.com/office/drawing/2014/main" xmlns="" id="{DE2F629C-800A-43E3-9B5D-412A50AF3F1C}"/>
              </a:ext>
            </a:extLst>
          </p:cNvPr>
          <p:cNvGraphicFramePr>
            <a:graphicFrameLocks noGrp="1"/>
          </p:cNvGraphicFramePr>
          <p:nvPr>
            <p:extLst>
              <p:ext uri="{D42A27DB-BD31-4B8C-83A1-F6EECF244321}">
                <p14:modId xmlns:p14="http://schemas.microsoft.com/office/powerpoint/2010/main" val="1338872941"/>
              </p:ext>
            </p:extLst>
          </p:nvPr>
        </p:nvGraphicFramePr>
        <p:xfrm>
          <a:off x="1033670" y="3286340"/>
          <a:ext cx="8066156" cy="2194560"/>
        </p:xfrm>
        <a:graphic>
          <a:graphicData uri="http://schemas.openxmlformats.org/drawingml/2006/table">
            <a:tbl>
              <a:tblPr firstRow="1" bandRow="1">
                <a:tableStyleId>{5C22544A-7EE6-4342-B048-85BDC9FD1C3A}</a:tableStyleId>
              </a:tblPr>
              <a:tblGrid>
                <a:gridCol w="4033078">
                  <a:extLst>
                    <a:ext uri="{9D8B030D-6E8A-4147-A177-3AD203B41FA5}">
                      <a16:colId xmlns:a16="http://schemas.microsoft.com/office/drawing/2014/main" xmlns="" val="3447065681"/>
                    </a:ext>
                  </a:extLst>
                </a:gridCol>
                <a:gridCol w="4033078">
                  <a:extLst>
                    <a:ext uri="{9D8B030D-6E8A-4147-A177-3AD203B41FA5}">
                      <a16:colId xmlns:a16="http://schemas.microsoft.com/office/drawing/2014/main" xmlns="" val="1012061791"/>
                    </a:ext>
                  </a:extLst>
                </a:gridCol>
              </a:tblGrid>
              <a:tr h="278346">
                <a:tc>
                  <a:txBody>
                    <a:bodyPr/>
                    <a:lstStyle/>
                    <a:p>
                      <a:r>
                        <a:rPr lang="en-US" dirty="0"/>
                        <a:t>Age Bracket</a:t>
                      </a:r>
                      <a:endParaRPr lang="x-none" dirty="0"/>
                    </a:p>
                  </a:txBody>
                  <a:tcPr/>
                </a:tc>
                <a:tc>
                  <a:txBody>
                    <a:bodyPr/>
                    <a:lstStyle/>
                    <a:p>
                      <a:r>
                        <a:rPr lang="en-US" dirty="0"/>
                        <a:t>Percentage of employees</a:t>
                      </a:r>
                      <a:endParaRPr lang="x-none" dirty="0"/>
                    </a:p>
                  </a:txBody>
                  <a:tcPr/>
                </a:tc>
                <a:extLst>
                  <a:ext uri="{0D108BD9-81ED-4DB2-BD59-A6C34878D82A}">
                    <a16:rowId xmlns:a16="http://schemas.microsoft.com/office/drawing/2014/main" xmlns="" val="2246645531"/>
                  </a:ext>
                </a:extLst>
              </a:tr>
              <a:tr h="278346">
                <a:tc>
                  <a:txBody>
                    <a:bodyPr/>
                    <a:lstStyle/>
                    <a:p>
                      <a:r>
                        <a:rPr lang="en-US" dirty="0"/>
                        <a:t>18-25</a:t>
                      </a:r>
                      <a:endParaRPr lang="x-none" dirty="0"/>
                    </a:p>
                  </a:txBody>
                  <a:tcPr/>
                </a:tc>
                <a:tc>
                  <a:txBody>
                    <a:bodyPr/>
                    <a:lstStyle/>
                    <a:p>
                      <a:r>
                        <a:rPr lang="en-US" dirty="0"/>
                        <a:t>11%</a:t>
                      </a:r>
                      <a:endParaRPr lang="x-none" dirty="0"/>
                    </a:p>
                  </a:txBody>
                  <a:tcPr/>
                </a:tc>
                <a:extLst>
                  <a:ext uri="{0D108BD9-81ED-4DB2-BD59-A6C34878D82A}">
                    <a16:rowId xmlns:a16="http://schemas.microsoft.com/office/drawing/2014/main" xmlns="" val="2280133487"/>
                  </a:ext>
                </a:extLst>
              </a:tr>
              <a:tr h="278346">
                <a:tc>
                  <a:txBody>
                    <a:bodyPr/>
                    <a:lstStyle/>
                    <a:p>
                      <a:r>
                        <a:rPr lang="en-US" dirty="0"/>
                        <a:t>26-39</a:t>
                      </a:r>
                      <a:endParaRPr lang="x-none" dirty="0"/>
                    </a:p>
                  </a:txBody>
                  <a:tcPr/>
                </a:tc>
                <a:tc>
                  <a:txBody>
                    <a:bodyPr/>
                    <a:lstStyle/>
                    <a:p>
                      <a:r>
                        <a:rPr lang="en-US" dirty="0"/>
                        <a:t>31%</a:t>
                      </a:r>
                      <a:endParaRPr lang="x-none" dirty="0"/>
                    </a:p>
                  </a:txBody>
                  <a:tcPr/>
                </a:tc>
                <a:extLst>
                  <a:ext uri="{0D108BD9-81ED-4DB2-BD59-A6C34878D82A}">
                    <a16:rowId xmlns:a16="http://schemas.microsoft.com/office/drawing/2014/main" xmlns="" val="3185137845"/>
                  </a:ext>
                </a:extLst>
              </a:tr>
              <a:tr h="278346">
                <a:tc>
                  <a:txBody>
                    <a:bodyPr/>
                    <a:lstStyle/>
                    <a:p>
                      <a:r>
                        <a:rPr lang="en-US" dirty="0"/>
                        <a:t>35-55</a:t>
                      </a:r>
                      <a:endParaRPr lang="x-none" dirty="0"/>
                    </a:p>
                  </a:txBody>
                  <a:tcPr/>
                </a:tc>
                <a:tc>
                  <a:txBody>
                    <a:bodyPr/>
                    <a:lstStyle/>
                    <a:p>
                      <a:r>
                        <a:rPr lang="en-US" dirty="0"/>
                        <a:t>34%</a:t>
                      </a:r>
                      <a:endParaRPr lang="x-none" dirty="0"/>
                    </a:p>
                  </a:txBody>
                  <a:tcPr/>
                </a:tc>
                <a:extLst>
                  <a:ext uri="{0D108BD9-81ED-4DB2-BD59-A6C34878D82A}">
                    <a16:rowId xmlns:a16="http://schemas.microsoft.com/office/drawing/2014/main" xmlns="" val="2132776057"/>
                  </a:ext>
                </a:extLst>
              </a:tr>
              <a:tr h="278346">
                <a:tc>
                  <a:txBody>
                    <a:bodyPr/>
                    <a:lstStyle/>
                    <a:p>
                      <a:r>
                        <a:rPr lang="en-US" dirty="0"/>
                        <a:t>56-69</a:t>
                      </a:r>
                      <a:endParaRPr lang="x-none" dirty="0"/>
                    </a:p>
                  </a:txBody>
                  <a:tcPr/>
                </a:tc>
                <a:tc>
                  <a:txBody>
                    <a:bodyPr/>
                    <a:lstStyle/>
                    <a:p>
                      <a:r>
                        <a:rPr lang="en-US" dirty="0"/>
                        <a:t>18%</a:t>
                      </a:r>
                      <a:endParaRPr lang="x-none" dirty="0"/>
                    </a:p>
                  </a:txBody>
                  <a:tcPr/>
                </a:tc>
                <a:extLst>
                  <a:ext uri="{0D108BD9-81ED-4DB2-BD59-A6C34878D82A}">
                    <a16:rowId xmlns:a16="http://schemas.microsoft.com/office/drawing/2014/main" xmlns="" val="947111770"/>
                  </a:ext>
                </a:extLst>
              </a:tr>
              <a:tr h="278346">
                <a:tc>
                  <a:txBody>
                    <a:bodyPr/>
                    <a:lstStyle/>
                    <a:p>
                      <a:r>
                        <a:rPr lang="en-US" dirty="0"/>
                        <a:t>69+</a:t>
                      </a:r>
                      <a:endParaRPr lang="x-none" dirty="0"/>
                    </a:p>
                  </a:txBody>
                  <a:tcPr/>
                </a:tc>
                <a:tc>
                  <a:txBody>
                    <a:bodyPr/>
                    <a:lstStyle/>
                    <a:p>
                      <a:r>
                        <a:rPr lang="en-US" dirty="0"/>
                        <a:t>6%</a:t>
                      </a:r>
                      <a:endParaRPr lang="x-none" dirty="0"/>
                    </a:p>
                  </a:txBody>
                  <a:tcPr/>
                </a:tc>
                <a:extLst>
                  <a:ext uri="{0D108BD9-81ED-4DB2-BD59-A6C34878D82A}">
                    <a16:rowId xmlns:a16="http://schemas.microsoft.com/office/drawing/2014/main" xmlns="" val="4278358179"/>
                  </a:ext>
                </a:extLst>
              </a:tr>
            </a:tbl>
          </a:graphicData>
        </a:graphic>
      </p:graphicFrame>
    </p:spTree>
    <p:extLst>
      <p:ext uri="{BB962C8B-B14F-4D97-AF65-F5344CB8AC3E}">
        <p14:creationId xmlns:p14="http://schemas.microsoft.com/office/powerpoint/2010/main" val="1096070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AB9B09-5A34-4DCA-8959-BA443D1F610E}"/>
              </a:ext>
            </a:extLst>
          </p:cNvPr>
          <p:cNvSpPr>
            <a:spLocks noGrp="1"/>
          </p:cNvSpPr>
          <p:nvPr>
            <p:ph type="title"/>
          </p:nvPr>
        </p:nvSpPr>
        <p:spPr/>
        <p:txBody>
          <a:bodyPr/>
          <a:lstStyle/>
          <a:p>
            <a:pPr algn="ctr"/>
            <a:r>
              <a:rPr lang="en-US" dirty="0"/>
              <a:t>Advances in Fig Technologies Organizational </a:t>
            </a:r>
            <a:r>
              <a:rPr lang="en-US" dirty="0" smtClean="0"/>
              <a:t>Diversity</a:t>
            </a:r>
            <a:r>
              <a:rPr lang="en-US" dirty="0"/>
              <a:t>…</a:t>
            </a:r>
            <a:endParaRPr lang="x-none" dirty="0"/>
          </a:p>
        </p:txBody>
      </p:sp>
      <p:sp>
        <p:nvSpPr>
          <p:cNvPr id="3" name="Content Placeholder 2">
            <a:extLst>
              <a:ext uri="{FF2B5EF4-FFF2-40B4-BE49-F238E27FC236}">
                <a16:creationId xmlns:a16="http://schemas.microsoft.com/office/drawing/2014/main" xmlns="" id="{3EFB71EA-0B48-4AA9-945C-A46776FB121F}"/>
              </a:ext>
            </a:extLst>
          </p:cNvPr>
          <p:cNvSpPr>
            <a:spLocks noGrp="1"/>
          </p:cNvSpPr>
          <p:nvPr>
            <p:ph idx="1"/>
          </p:nvPr>
        </p:nvSpPr>
        <p:spPr/>
        <p:txBody>
          <a:bodyPr/>
          <a:lstStyle/>
          <a:p>
            <a:r>
              <a:rPr lang="en-US" sz="2400" dirty="0"/>
              <a:t>Fig Technologies has a largest proportion of employees between age 35-55 because of the following:</a:t>
            </a:r>
          </a:p>
          <a:p>
            <a:pPr marL="0" indent="0">
              <a:buNone/>
            </a:pPr>
            <a:endParaRPr lang="en-US" sz="2400" dirty="0"/>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are able to deliver according to the expected standards of the organization as they have mastered the culture of the organization.</a:t>
            </a:r>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The workers of this age bracket are still young and can contribute to the innovation ideas bank of the company. </a:t>
            </a:r>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can easily integrate the organizational culture and the traditional beliefs to positively impact the operation. </a:t>
            </a:r>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are easily motivated to work as most of them seek promotions after delivering extraordinarily in their current positions. </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a:p>
            <a:pPr lvl="2">
              <a:buFont typeface="Wingdings" panose="05000000000000000000" pitchFamily="2" charset="2"/>
              <a:buChar char="v"/>
            </a:pPr>
            <a:endParaRPr lang="x-none" dirty="0"/>
          </a:p>
        </p:txBody>
      </p:sp>
    </p:spTree>
    <p:extLst>
      <p:ext uri="{BB962C8B-B14F-4D97-AF65-F5344CB8AC3E}">
        <p14:creationId xmlns:p14="http://schemas.microsoft.com/office/powerpoint/2010/main" val="819572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C90C4-5F61-4B28-BB83-9AFC2D2B4330}"/>
              </a:ext>
            </a:extLst>
          </p:cNvPr>
          <p:cNvSpPr>
            <a:spLocks noGrp="1"/>
          </p:cNvSpPr>
          <p:nvPr>
            <p:ph type="title"/>
          </p:nvPr>
        </p:nvSpPr>
        <p:spPr/>
        <p:txBody>
          <a:bodyPr/>
          <a:lstStyle/>
          <a:p>
            <a:pPr algn="ctr"/>
            <a:r>
              <a:rPr lang="en-US" dirty="0" smtClean="0"/>
              <a:t>Why Old Workers?</a:t>
            </a:r>
            <a:endParaRPr lang="x-none" dirty="0"/>
          </a:p>
        </p:txBody>
      </p:sp>
      <p:sp>
        <p:nvSpPr>
          <p:cNvPr id="3" name="Content Placeholder 2">
            <a:extLst>
              <a:ext uri="{FF2B5EF4-FFF2-40B4-BE49-F238E27FC236}">
                <a16:creationId xmlns:a16="http://schemas.microsoft.com/office/drawing/2014/main" xmlns="" id="{1EFCB858-5F8E-454D-B4BC-B2ED552D60E8}"/>
              </a:ext>
            </a:extLst>
          </p:cNvPr>
          <p:cNvSpPr>
            <a:spLocks noGrp="1"/>
          </p:cNvSpPr>
          <p:nvPr>
            <p:ph idx="1"/>
          </p:nvPr>
        </p:nvSpPr>
        <p:spPr>
          <a:xfrm>
            <a:off x="838200" y="1470991"/>
            <a:ext cx="10515600" cy="4705972"/>
          </a:xfrm>
        </p:spPr>
        <p:txBody>
          <a:bodyPr>
            <a:noAutofit/>
          </a:bodyPr>
          <a:lstStyle/>
          <a:p>
            <a:r>
              <a:rPr lang="en-US" sz="2000" dirty="0"/>
              <a:t>The organization has maintained a 6 percent of the old workers of age 69 and above because:</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Old workers are less flexible to change and may find it hard to adapt to the changing market trends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&amp;</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Ward, 2011)</a:t>
            </a: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 people in this class tend to be stubborn and disobedient to young bosses as they believe they are more knowledgeable and possess more knowledge than their young supervisors.</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The old workers cannot move swiftly with the advancement in technology as they may find it hard to learn about machine operations at their old age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&amp; Deane, 2014). </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lack innovation ideas thus can drag the operation of the organization behind. </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 old are less flexible and can perform a limited number of activities within their area of specialization. </a:t>
            </a:r>
            <a:endParaRPr lang="en-US" sz="20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organization has to keep old workers for consultation and giving advice to young managers</a:t>
            </a:r>
            <a:r>
              <a:rPr lang="en-US" sz="32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endParaRPr lang="en-US" sz="3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1347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9F15E-52A5-44C5-B613-1E9CBDE66C08}"/>
              </a:ext>
            </a:extLst>
          </p:cNvPr>
          <p:cNvSpPr>
            <a:spLocks noGrp="1"/>
          </p:cNvSpPr>
          <p:nvPr>
            <p:ph type="title"/>
          </p:nvPr>
        </p:nvSpPr>
        <p:spPr/>
        <p:txBody>
          <a:bodyPr/>
          <a:lstStyle/>
          <a:p>
            <a:pPr algn="ctr"/>
            <a:r>
              <a:rPr lang="en-US" dirty="0" smtClean="0"/>
              <a:t>Why Young Employees?</a:t>
            </a:r>
            <a:endParaRPr lang="x-none" dirty="0"/>
          </a:p>
        </p:txBody>
      </p:sp>
      <p:sp>
        <p:nvSpPr>
          <p:cNvPr id="3" name="Content Placeholder 2">
            <a:extLst>
              <a:ext uri="{FF2B5EF4-FFF2-40B4-BE49-F238E27FC236}">
                <a16:creationId xmlns:a16="http://schemas.microsoft.com/office/drawing/2014/main" xmlns="" id="{EE08B2EA-3C64-4023-B9DE-C224EDBB84F8}"/>
              </a:ext>
            </a:extLst>
          </p:cNvPr>
          <p:cNvSpPr>
            <a:spLocks noGrp="1"/>
          </p:cNvSpPr>
          <p:nvPr>
            <p:ph idx="1"/>
          </p:nvPr>
        </p:nvSpPr>
        <p:spPr/>
        <p:txBody>
          <a:bodyPr>
            <a:normAutofit/>
          </a:bodyPr>
          <a:lstStyle/>
          <a:p>
            <a:r>
              <a:rPr lang="en-US" sz="2000" dirty="0">
                <a:solidFill>
                  <a:srgbClr val="1D1D1D"/>
                </a:solidFill>
                <a:effectLst/>
                <a:latin typeface="Times New Roman" panose="02020603050405020304" pitchFamily="18" charset="0"/>
                <a:ea typeface="Calibri" panose="020F0502020204030204" pitchFamily="34" charset="0"/>
              </a:rPr>
              <a:t>The organization has a relatively small number of young employees age 18-25. This is because:</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rPr>
              <a:t> The workers in this age bracket lack the necessary skills to perform their duties.</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rPr>
              <a:t> A good number of them lack stability in their responsibilities.</a:t>
            </a:r>
          </a:p>
          <a:p>
            <a:pPr lvl="2">
              <a:buFont typeface="Wingdings" panose="05000000000000000000" pitchFamily="2" charset="2"/>
              <a:buChar char="v"/>
            </a:pPr>
            <a:r>
              <a:rPr lang="en-US" dirty="0">
                <a:solidFill>
                  <a:srgbClr val="1D1D1D"/>
                </a:solidFill>
                <a:latin typeface="Times New Roman" panose="02020603050405020304" pitchFamily="18" charset="0"/>
                <a:ea typeface="Calibri" panose="020F0502020204030204" pitchFamily="34" charset="0"/>
              </a:rPr>
              <a:t>T</a:t>
            </a:r>
            <a:r>
              <a:rPr lang="en-US" dirty="0">
                <a:solidFill>
                  <a:srgbClr val="1D1D1D"/>
                </a:solidFill>
                <a:effectLst/>
                <a:latin typeface="Times New Roman" panose="02020603050405020304" pitchFamily="18" charset="0"/>
                <a:ea typeface="Calibri" panose="020F0502020204030204" pitchFamily="34" charset="0"/>
              </a:rPr>
              <a:t>heir reliance on technology in handling special matters may cause further damage to the organization.</a:t>
            </a:r>
          </a:p>
          <a:p>
            <a:r>
              <a:rPr lang="en-US" sz="2000" dirty="0">
                <a:solidFill>
                  <a:srgbClr val="1D1D1D"/>
                </a:solidFill>
                <a:latin typeface="Times New Roman" panose="02020603050405020304" pitchFamily="18" charset="0"/>
                <a:ea typeface="Calibri" panose="020F0502020204030204" pitchFamily="34" charset="0"/>
              </a:rPr>
              <a:t>The workers of age 26-39 form the second largest population proportion because:</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contribute innovative development ideas since they are still young.</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can easily integrate the organizational culture and the traditional beliefs to positively impact the operation. </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are easily motivated to work as most of them seek promotions after delivering extraordinarily in their current positions. </a:t>
            </a:r>
            <a:endParaRPr lang="x-none"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solidFill>
                <a:srgbClr val="1D1D1D"/>
              </a:solidFill>
              <a:latin typeface="Times New Roman" panose="02020603050405020304" pitchFamily="18" charset="0"/>
              <a:ea typeface="Calibri" panose="020F0502020204030204" pitchFamily="34" charset="0"/>
            </a:endParaRPr>
          </a:p>
          <a:p>
            <a:pPr lvl="2">
              <a:buFont typeface="Wingdings" panose="05000000000000000000" pitchFamily="2" charset="2"/>
              <a:buChar char="v"/>
            </a:pPr>
            <a:endParaRPr lang="en-US" sz="1600" dirty="0">
              <a:solidFill>
                <a:srgbClr val="1D1D1D"/>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38643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42C954-62E0-42EC-84C2-B866D8ED2473}"/>
              </a:ext>
            </a:extLst>
          </p:cNvPr>
          <p:cNvSpPr>
            <a:spLocks noGrp="1"/>
          </p:cNvSpPr>
          <p:nvPr>
            <p:ph type="title"/>
          </p:nvPr>
        </p:nvSpPr>
        <p:spPr/>
        <p:txBody>
          <a:bodyPr/>
          <a:lstStyle/>
          <a:p>
            <a:r>
              <a:rPr lang="en-US" dirty="0"/>
              <a:t>Paradigm shifts in Fig Technologies </a:t>
            </a:r>
            <a:endParaRPr lang="x-none" dirty="0"/>
          </a:p>
        </p:txBody>
      </p:sp>
      <p:sp>
        <p:nvSpPr>
          <p:cNvPr id="3" name="Content Placeholder 2">
            <a:extLst>
              <a:ext uri="{FF2B5EF4-FFF2-40B4-BE49-F238E27FC236}">
                <a16:creationId xmlns:a16="http://schemas.microsoft.com/office/drawing/2014/main" xmlns="" id="{D40D4E14-6A4D-4428-8B52-C51C9AD250F3}"/>
              </a:ext>
            </a:extLst>
          </p:cNvPr>
          <p:cNvSpPr>
            <a:spLocks noGrp="1"/>
          </p:cNvSpPr>
          <p:nvPr>
            <p:ph idx="1"/>
          </p:nvPr>
        </p:nvSpPr>
        <p:spPr>
          <a:xfrm>
            <a:off x="809625" y="1419225"/>
            <a:ext cx="10953750" cy="5086349"/>
          </a:xfrm>
        </p:spPr>
        <p:txBody>
          <a:bodyPr>
            <a:normAutofit fontScale="55000" lnSpcReduction="20000"/>
          </a:bodyPr>
          <a:lstStyle/>
          <a:p>
            <a:pPr>
              <a:lnSpc>
                <a:spcPct val="220000"/>
              </a:lnSpc>
            </a:pPr>
            <a:r>
              <a:rPr lang="en-US" sz="3600" dirty="0"/>
              <a:t>Embracing age demographics legislation has contributed greatly to the development of the Fig Technologies organization. Some of the benefits the organization has reaped are:</a:t>
            </a:r>
          </a:p>
          <a:p>
            <a:pPr marL="800100" lvl="1" indent="-342900" algn="just">
              <a:lnSpc>
                <a:spcPct val="200000"/>
              </a:lnSpc>
              <a:spcAft>
                <a:spcPts val="300"/>
              </a:spcAft>
              <a:buSzPts val="1000"/>
              <a:buFont typeface="+mj-lt"/>
              <a:buAutoNum type="arabicPeriod"/>
              <a:tabLst>
                <a:tab pos="457200" algn="l"/>
              </a:tabLst>
            </a:pPr>
            <a:r>
              <a:rPr lang="en-US" sz="33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33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ncreases productivity. Diversity in age has pooled several talents together that have worked towards a shared goal using different skill sets. </a:t>
            </a:r>
            <a:endParaRPr lang="x-none" sz="3300" dirty="0">
              <a:effectLst/>
              <a:latin typeface="Helvetica" panose="020B0604020202020204" pitchFamily="34" charset="0"/>
              <a:ea typeface="Calibri" panose="020F0502020204030204" pitchFamily="34" charset="0"/>
              <a:cs typeface="Times New Roman" panose="02020603050405020304" pitchFamily="18" charset="0"/>
            </a:endParaRPr>
          </a:p>
          <a:p>
            <a:pPr marL="800100" lvl="1" indent="-342900" algn="just">
              <a:lnSpc>
                <a:spcPct val="200000"/>
              </a:lnSpc>
              <a:spcAft>
                <a:spcPts val="300"/>
              </a:spcAft>
              <a:buSzPts val="1000"/>
              <a:buFont typeface="+mj-lt"/>
              <a:buAutoNum type="arabicPeriod"/>
              <a:tabLst>
                <a:tab pos="457200" algn="l"/>
              </a:tabLst>
            </a:pPr>
            <a:r>
              <a:rPr lang="en-US" sz="33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33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mproved creativity. Several different minds </a:t>
            </a:r>
            <a:r>
              <a:rPr lang="en-US" sz="33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have </a:t>
            </a:r>
            <a:r>
              <a:rPr lang="en-US" sz="33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come and worked together giving rise to many solutions since individuals bring their different ways of thinking, solving problems, and operating. The Fig Technologies’ employees have been inspired to perform to their best ability when they are offered a working environment with diversity. </a:t>
            </a:r>
            <a:endParaRPr lang="x-none" sz="3300" dirty="0">
              <a:effectLst/>
              <a:latin typeface="Helvetica" panose="020B0604020202020204" pitchFamily="34" charset="0"/>
              <a:ea typeface="Calibri" panose="020F0502020204030204" pitchFamily="34" charset="0"/>
              <a:cs typeface="Times New Roman" panose="02020603050405020304" pitchFamily="18" charset="0"/>
            </a:endParaRPr>
          </a:p>
          <a:p>
            <a:pPr marL="800100" lvl="1" indent="-342900" algn="just">
              <a:lnSpc>
                <a:spcPct val="200000"/>
              </a:lnSpc>
              <a:spcAft>
                <a:spcPts val="300"/>
              </a:spcAft>
              <a:buSzPts val="1000"/>
              <a:buFont typeface="+mj-lt"/>
              <a:buAutoNum type="arabicPeriod"/>
              <a:tabLst>
                <a:tab pos="457200" algn="l"/>
              </a:tabLst>
            </a:pPr>
            <a:r>
              <a:rPr lang="en-US" sz="33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33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ncreased profits. </a:t>
            </a:r>
            <a:r>
              <a:rPr lang="en-US" sz="33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Age</a:t>
            </a:r>
            <a:r>
              <a:rPr lang="en-US" sz="33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diversity has helped the business to increase its profits. </a:t>
            </a:r>
            <a:endParaRPr lang="x-none" sz="3300" dirty="0">
              <a:effectLst/>
              <a:latin typeface="Helvetica" panose="020B0604020202020204" pitchFamily="34" charset="0"/>
              <a:ea typeface="Calibri" panose="020F0502020204030204" pitchFamily="34" charset="0"/>
              <a:cs typeface="Times New Roman" panose="02020603050405020304" pitchFamily="18" charset="0"/>
            </a:endParaRPr>
          </a:p>
          <a:p>
            <a:pPr lvl="3">
              <a:buFont typeface="Wingdings" panose="05000000000000000000" pitchFamily="2" charset="2"/>
              <a:buChar char="ü"/>
            </a:pPr>
            <a:endParaRPr lang="en-US" sz="1400" dirty="0"/>
          </a:p>
          <a:p>
            <a:endParaRPr lang="x-none" dirty="0"/>
          </a:p>
        </p:txBody>
      </p:sp>
    </p:spTree>
    <p:extLst>
      <p:ext uri="{BB962C8B-B14F-4D97-AF65-F5344CB8AC3E}">
        <p14:creationId xmlns:p14="http://schemas.microsoft.com/office/powerpoint/2010/main" val="648731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1F178A-8195-447C-9B6B-AAA77DDD9289}"/>
              </a:ext>
            </a:extLst>
          </p:cNvPr>
          <p:cNvSpPr>
            <a:spLocks noGrp="1"/>
          </p:cNvSpPr>
          <p:nvPr>
            <p:ph type="title"/>
          </p:nvPr>
        </p:nvSpPr>
        <p:spPr/>
        <p:txBody>
          <a:bodyPr/>
          <a:lstStyle/>
          <a:p>
            <a:r>
              <a:rPr lang="en-US" dirty="0"/>
              <a:t>Paradigm shifts in Fig Technologies …</a:t>
            </a:r>
            <a:endParaRPr lang="x-none" dirty="0"/>
          </a:p>
        </p:txBody>
      </p:sp>
      <p:sp>
        <p:nvSpPr>
          <p:cNvPr id="3" name="Content Placeholder 2">
            <a:extLst>
              <a:ext uri="{FF2B5EF4-FFF2-40B4-BE49-F238E27FC236}">
                <a16:creationId xmlns:a16="http://schemas.microsoft.com/office/drawing/2014/main" xmlns="" id="{A84D1581-849D-400B-AF16-9BBFE7ECAB47}"/>
              </a:ext>
            </a:extLst>
          </p:cNvPr>
          <p:cNvSpPr>
            <a:spLocks noGrp="1"/>
          </p:cNvSpPr>
          <p:nvPr>
            <p:ph idx="1"/>
          </p:nvPr>
        </p:nvSpPr>
        <p:spPr/>
        <p:txBody>
          <a:bodyPr>
            <a:normAutofit/>
          </a:bodyPr>
          <a:lstStyle/>
          <a:p>
            <a:pPr marL="457200" lvl="1"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4. Diversity in age has reduced employee turnover. Blending of the employees from all age brackets making the working environment enjoyable. The employees find it hard to leave since the Fig Technologies working environment is conducive.</a:t>
            </a:r>
            <a:endParaRPr lang="x-none"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5.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he reputation of Fig Technologies has improved since it is considered to be a good employer. Potential 	clients have developed a feeling of being more valued hence offer more business engagements with the 	organization.</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x-none"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6.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Since the organization has </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employed diversity, it enjoys a wide skill range. </a:t>
            </a:r>
            <a:endParaRPr lang="x-none" sz="1800" dirty="0"/>
          </a:p>
        </p:txBody>
      </p:sp>
    </p:spTree>
    <p:extLst>
      <p:ext uri="{BB962C8B-B14F-4D97-AF65-F5344CB8AC3E}">
        <p14:creationId xmlns:p14="http://schemas.microsoft.com/office/powerpoint/2010/main" val="3702860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E41EA1-4887-4517-8F63-290640F9F3EE}"/>
              </a:ext>
            </a:extLst>
          </p:cNvPr>
          <p:cNvSpPr>
            <a:spLocks noGrp="1"/>
          </p:cNvSpPr>
          <p:nvPr>
            <p:ph type="title"/>
          </p:nvPr>
        </p:nvSpPr>
        <p:spPr/>
        <p:txBody>
          <a:bodyPr/>
          <a:lstStyle/>
          <a:p>
            <a:pPr algn="ctr"/>
            <a:r>
              <a:rPr lang="en-US" dirty="0"/>
              <a:t>Other Benefits </a:t>
            </a:r>
            <a:endParaRPr lang="x-none" dirty="0"/>
          </a:p>
        </p:txBody>
      </p:sp>
      <p:sp>
        <p:nvSpPr>
          <p:cNvPr id="3" name="Content Placeholder 2">
            <a:extLst>
              <a:ext uri="{FF2B5EF4-FFF2-40B4-BE49-F238E27FC236}">
                <a16:creationId xmlns:a16="http://schemas.microsoft.com/office/drawing/2014/main" xmlns="" id="{0EDF9949-6FFF-4CDB-9D74-834267F686A0}"/>
              </a:ext>
            </a:extLst>
          </p:cNvPr>
          <p:cNvSpPr>
            <a:spLocks noGrp="1"/>
          </p:cNvSpPr>
          <p:nvPr>
            <p:ph idx="1"/>
          </p:nvPr>
        </p:nvSpPr>
        <p:spPr/>
        <p:txBody>
          <a:bodyPr>
            <a:normAutofit fontScale="92500" lnSpcReduction="10000"/>
          </a:bodyPr>
          <a:lstStyle/>
          <a:p>
            <a:r>
              <a:rPr lang="en-US" sz="2400" dirty="0"/>
              <a:t>The organization has also experienced a paradigm shift in the following areas:</a:t>
            </a:r>
          </a:p>
          <a:p>
            <a:pPr marL="0" indent="0">
              <a:buNone/>
            </a:pPr>
            <a:r>
              <a:rPr lang="en-US" sz="2400" dirty="0"/>
              <a:t>	1. Communication; The well developed organizational structure has improved both 		the upward and downward communication.</a:t>
            </a:r>
          </a:p>
          <a:p>
            <a:pPr marL="0" indent="0">
              <a:buNone/>
            </a:pPr>
            <a:r>
              <a:rPr lang="en-US" sz="2400" dirty="0"/>
              <a:t>	2. Transparency; The fig Technologies members have experienced an increased 			level of transparency as each member is working honestly towards the 			common goal of development and earning profits. </a:t>
            </a:r>
          </a:p>
          <a:p>
            <a:pPr marL="0" indent="0">
              <a:buNone/>
            </a:pPr>
            <a:r>
              <a:rPr lang="en-US" sz="2400" dirty="0"/>
              <a:t>	3. Recognition and rewarding of employees; the Fig managers have gained an 			insight in the way they reward their workers and this is improving the 			profits earned since the motivated workers always produce highly. </a:t>
            </a:r>
          </a:p>
          <a:p>
            <a:pPr marL="0" indent="0">
              <a:buNone/>
            </a:pPr>
            <a:r>
              <a:rPr lang="en-US" sz="2400" dirty="0"/>
              <a:t>	4. Strong employee-employee, employee-manager and manager-director 			relationships. Having devised strong communication channels that have 			enhanced transparency, the organization has experienced a strong team 			work spirit among all the members. </a:t>
            </a:r>
          </a:p>
          <a:p>
            <a:pPr marL="0" indent="0">
              <a:buNone/>
            </a:pPr>
            <a:endParaRPr lang="x-none" dirty="0"/>
          </a:p>
        </p:txBody>
      </p:sp>
    </p:spTree>
    <p:extLst>
      <p:ext uri="{BB962C8B-B14F-4D97-AF65-F5344CB8AC3E}">
        <p14:creationId xmlns:p14="http://schemas.microsoft.com/office/powerpoint/2010/main" val="27161231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399512-304D-408D-BAC2-10F794B5234D}"/>
              </a:ext>
            </a:extLst>
          </p:cNvPr>
          <p:cNvSpPr>
            <a:spLocks noGrp="1"/>
          </p:cNvSpPr>
          <p:nvPr>
            <p:ph type="title"/>
          </p:nvPr>
        </p:nvSpPr>
        <p:spPr>
          <a:xfrm>
            <a:off x="838200" y="365126"/>
            <a:ext cx="10515600" cy="1035050"/>
          </a:xfrm>
        </p:spPr>
        <p:txBody>
          <a:bodyPr/>
          <a:lstStyle/>
          <a:p>
            <a:r>
              <a:rPr lang="en-US" dirty="0" smtClean="0"/>
              <a:t>Fig Technologies And Cultural Diversity</a:t>
            </a:r>
            <a:endParaRPr lang="x-none" dirty="0"/>
          </a:p>
        </p:txBody>
      </p:sp>
      <p:sp>
        <p:nvSpPr>
          <p:cNvPr id="3" name="Content Placeholder 2">
            <a:extLst>
              <a:ext uri="{FF2B5EF4-FFF2-40B4-BE49-F238E27FC236}">
                <a16:creationId xmlns:a16="http://schemas.microsoft.com/office/drawing/2014/main" xmlns="" id="{61FA2132-C980-4CC4-9A7C-A3ACC4E54E8B}"/>
              </a:ext>
            </a:extLst>
          </p:cNvPr>
          <p:cNvSpPr>
            <a:spLocks noGrp="1"/>
          </p:cNvSpPr>
          <p:nvPr>
            <p:ph idx="1"/>
          </p:nvPr>
        </p:nvSpPr>
        <p:spPr>
          <a:xfrm>
            <a:off x="838200" y="1390650"/>
            <a:ext cx="10515600" cy="5257800"/>
          </a:xfrm>
        </p:spPr>
        <p:txBody>
          <a:bodyPr>
            <a:noAutofit/>
          </a:bodyPr>
          <a:lstStyle/>
          <a:p>
            <a:r>
              <a:rPr lang="en-US" dirty="0"/>
              <a:t>The organization has also embraced diversity in ethnicity and race. The employees are from diverse backgrounds and this diversity has led to:</a:t>
            </a:r>
          </a:p>
          <a:p>
            <a:pPr lvl="2">
              <a:buFont typeface="Wingdings" panose="05000000000000000000" pitchFamily="2" charset="2"/>
              <a:buChar char="ü"/>
            </a:pPr>
            <a:r>
              <a:rPr lang="en-US" sz="2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2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mproved employee engagement. </a:t>
            </a:r>
            <a:r>
              <a:rPr lang="en-US" sz="2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interest of employees to learn different cultures and languages from their colleagues during their free time has increased their engagement. </a:t>
            </a:r>
            <a:endParaRPr lang="en-US" sz="2800" dirty="0" smtClean="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a:p>
            <a:pPr lvl="2">
              <a:buFont typeface="Wingdings" panose="05000000000000000000" pitchFamily="2" charset="2"/>
              <a:buChar char="ü"/>
            </a:pPr>
            <a:r>
              <a:rPr lang="en-US" sz="2800" dirty="0" smtClean="0">
                <a:solidFill>
                  <a:srgbClr val="1D1D1D"/>
                </a:solidFill>
                <a:latin typeface="Times New Roman" panose="02020603050405020304" pitchFamily="18" charset="0"/>
                <a:ea typeface="Calibri" panose="020F0502020204030204" pitchFamily="34" charset="0"/>
              </a:rPr>
              <a:t>I</a:t>
            </a:r>
            <a:r>
              <a:rPr lang="en-US" sz="2800" dirty="0" smtClean="0">
                <a:solidFill>
                  <a:srgbClr val="222222"/>
                </a:solidFill>
                <a:effectLst/>
                <a:latin typeface="Times New Roman" panose="02020603050405020304" pitchFamily="18" charset="0"/>
                <a:ea typeface="Calibri" panose="020F0502020204030204" pitchFamily="34" charset="0"/>
              </a:rPr>
              <a:t>mproved cultural insights as the workers are exposed to different people with different backgrounds from who they learn different cultures. The employees have grown to appreciate diverse ethnic backgrounds and this has promoted teamwork.</a:t>
            </a:r>
          </a:p>
          <a:p>
            <a:pPr lvl="2">
              <a:buFont typeface="Wingdings" panose="05000000000000000000" pitchFamily="2" charset="2"/>
              <a:buChar char="ü"/>
            </a:pPr>
            <a:r>
              <a:rPr lang="en-US" sz="2400" dirty="0" smtClean="0">
                <a:solidFill>
                  <a:srgbClr val="1D1D1D"/>
                </a:solidFill>
                <a:latin typeface="Times New Roman" panose="02020603050405020304" pitchFamily="18" charset="0"/>
                <a:ea typeface="Calibri" panose="020F0502020204030204" pitchFamily="34" charset="0"/>
                <a:cs typeface="Times New Roman" panose="02020603050405020304" pitchFamily="18" charset="0"/>
              </a:rPr>
              <a:t>R</a:t>
            </a:r>
            <a:r>
              <a:rPr lang="en-US" sz="2400" dirty="0" smtClean="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educed employee turnover. Since workers are subjected to growth equally regardless of their backgrounds, they feel motivated to work for Fig Technologies organization longer. </a:t>
            </a:r>
            <a:endParaRPr lang="x-none" sz="2800" dirty="0"/>
          </a:p>
        </p:txBody>
      </p:sp>
    </p:spTree>
    <p:extLst>
      <p:ext uri="{BB962C8B-B14F-4D97-AF65-F5344CB8AC3E}">
        <p14:creationId xmlns:p14="http://schemas.microsoft.com/office/powerpoint/2010/main" val="1134254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9FC28F-6390-4DE5-A63F-038935B7296C}"/>
              </a:ext>
            </a:extLst>
          </p:cNvPr>
          <p:cNvSpPr>
            <a:spLocks noGrp="1"/>
          </p:cNvSpPr>
          <p:nvPr>
            <p:ph type="title"/>
          </p:nvPr>
        </p:nvSpPr>
        <p:spPr/>
        <p:txBody>
          <a:bodyPr/>
          <a:lstStyle/>
          <a:p>
            <a:pPr algn="ctr"/>
            <a:r>
              <a:rPr lang="en-US" dirty="0" smtClean="0"/>
              <a:t>Ways Of Enhancing Cultural Diversity</a:t>
            </a:r>
            <a:endParaRPr lang="x-none" dirty="0"/>
          </a:p>
        </p:txBody>
      </p:sp>
      <p:sp>
        <p:nvSpPr>
          <p:cNvPr id="3" name="Content Placeholder 2">
            <a:extLst>
              <a:ext uri="{FF2B5EF4-FFF2-40B4-BE49-F238E27FC236}">
                <a16:creationId xmlns:a16="http://schemas.microsoft.com/office/drawing/2014/main" xmlns="" id="{62DABBA7-2085-4CB1-8FF1-5118BA1A17AC}"/>
              </a:ext>
            </a:extLst>
          </p:cNvPr>
          <p:cNvSpPr>
            <a:spLocks noGrp="1"/>
          </p:cNvSpPr>
          <p:nvPr>
            <p:ph idx="1"/>
          </p:nvPr>
        </p:nvSpPr>
        <p:spPr>
          <a:xfrm>
            <a:off x="838200" y="1825625"/>
            <a:ext cx="10515600" cy="4718050"/>
          </a:xfrm>
        </p:spPr>
        <p:txBody>
          <a:bodyPr>
            <a:normAutofit lnSpcReduction="10000"/>
          </a:bodyPr>
          <a:lstStyle/>
          <a:p>
            <a:pPr>
              <a:lnSpc>
                <a:spcPct val="110000"/>
              </a:lnSpc>
            </a:pPr>
            <a:r>
              <a:rPr lang="en-US" sz="3200" dirty="0"/>
              <a:t>The organization has managed to embrace diversity through employment of the following:</a:t>
            </a: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Establishing a workplace committee whose focus is on anti-racism projects. The committee will identify potential issues on discrimination and give solutions.</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Dealing with racism instances in accordance with the established policy.</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Encouraging open communication between employees hence making it easy for them to report racism cases.</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Establishing a reporting system that is anonymous allowing employees to report racism fearlessly and without retaliation.</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lvl="1">
              <a:buFont typeface="Wingdings" panose="05000000000000000000" pitchFamily="2" charset="2"/>
              <a:buChar char="v"/>
            </a:pPr>
            <a:r>
              <a:rPr lang="en-US" sz="2000" dirty="0">
                <a:solidFill>
                  <a:srgbClr val="000000"/>
                </a:solidFill>
                <a:effectLst/>
                <a:latin typeface="Times New Roman" panose="02020603050405020304" pitchFamily="18" charset="0"/>
                <a:ea typeface="Times New Roman" panose="02020603050405020304" pitchFamily="18" charset="0"/>
              </a:rPr>
              <a:t>Training employees to behave in an accommodating way at the workplace and ways of avoiding racism and discrimination</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val="4226052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AF2985-80D9-40EA-91CA-E72A4351C86A}"/>
              </a:ext>
            </a:extLst>
          </p:cNvPr>
          <p:cNvSpPr>
            <a:spLocks noGrp="1"/>
          </p:cNvSpPr>
          <p:nvPr>
            <p:ph type="title"/>
          </p:nvPr>
        </p:nvSpPr>
        <p:spPr/>
        <p:txBody>
          <a:bodyPr/>
          <a:lstStyle/>
          <a:p>
            <a:pPr algn="ctr"/>
            <a:r>
              <a:rPr lang="en-US" dirty="0"/>
              <a:t>References</a:t>
            </a:r>
            <a:endParaRPr lang="x-none" dirty="0"/>
          </a:p>
        </p:txBody>
      </p:sp>
      <p:sp>
        <p:nvSpPr>
          <p:cNvPr id="3" name="Content Placeholder 2">
            <a:extLst>
              <a:ext uri="{FF2B5EF4-FFF2-40B4-BE49-F238E27FC236}">
                <a16:creationId xmlns:a16="http://schemas.microsoft.com/office/drawing/2014/main" xmlns="" id="{84DB8A7D-E758-4104-AB99-2C20D7A8BD62}"/>
              </a:ext>
            </a:extLst>
          </p:cNvPr>
          <p:cNvSpPr>
            <a:spLocks noGrp="1"/>
          </p:cNvSpPr>
          <p:nvPr>
            <p:ph idx="1"/>
          </p:nvPr>
        </p:nvSpPr>
        <p:spPr/>
        <p:txBody>
          <a:bodyPr>
            <a:normAutofit fontScale="92500" lnSpcReduction="20000"/>
          </a:bodyPr>
          <a:lstStyle/>
          <a:p>
            <a:pPr marL="0" indent="0" algn="just">
              <a:lnSpc>
                <a:spcPct val="200000"/>
              </a:lnSpc>
              <a:spcAft>
                <a:spcPts val="900"/>
              </a:spcAft>
              <a:buNone/>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 &amp; Ward, J. W. (January 01, 2011). African Americans' perceptions of access to workplace		 opportunities: a survey of employees in Houston, Texas. Journal of </a:t>
            </a:r>
            <a:r>
              <a:rPr lang="en-US"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Cultural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Diversity, 18, 4, 134-41.</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200000"/>
              </a:lnSpc>
              <a:spcAft>
                <a:spcPts val="90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Machado, C., &amp; In Davim, J. P. (2017). Managing Organizational Diversity: Trends and 	Challenges in		 Management and Engineering.</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200000"/>
              </a:lnSpc>
              <a:spcAft>
                <a:spcPts val="90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B. M., &amp; Deane, B. R. (2014). Diversity at Work: The Practice of Inclusion. 	Hoboken: Wiley.</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200000"/>
              </a:lnSpc>
              <a:spcAft>
                <a:spcPts val="900"/>
              </a:spcAft>
              <a:buNone/>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Ragins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 R. R., Clutterbuck, D., &amp; Matthewman, L. (2012). Mentoring and Diversity. 	Hoboken: Taylor &amp;		 Francis.</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3651591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1041</Words>
  <Application>Microsoft Office PowerPoint</Application>
  <PresentationFormat>Custom</PresentationFormat>
  <Paragraphs>90</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Age Demographics</vt:lpstr>
      <vt:lpstr>Age Demographics</vt:lpstr>
      <vt:lpstr>Advances in Fig Technologies Organizational Diversity</vt:lpstr>
      <vt:lpstr>Advances in Fig Technologies Organizational Diversity…</vt:lpstr>
      <vt:lpstr>Why Old Workers?</vt:lpstr>
      <vt:lpstr>Why Young Employees?</vt:lpstr>
      <vt:lpstr>Paradigm shifts in Fig Technologies </vt:lpstr>
      <vt:lpstr>Paradigm shifts in Fig Technologies …</vt:lpstr>
      <vt:lpstr>Other Benefits </vt:lpstr>
      <vt:lpstr>Fig Technologies And Cultural Diversity</vt:lpstr>
      <vt:lpstr>Ways Of Enhancing Cultural Diversity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DEMOGRAPHICS</dc:title>
  <dc:creator>admin</dc:creator>
  <cp:lastModifiedBy>Kamande</cp:lastModifiedBy>
  <cp:revision>67</cp:revision>
  <dcterms:created xsi:type="dcterms:W3CDTF">2020-08-25T13:08:29Z</dcterms:created>
  <dcterms:modified xsi:type="dcterms:W3CDTF">2020-08-25T20:08:08Z</dcterms:modified>
</cp:coreProperties>
</file>